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42"/>
  </p:notesMasterIdLst>
  <p:sldIdLst>
    <p:sldId id="260" r:id="rId2"/>
    <p:sldId id="261" r:id="rId3"/>
    <p:sldId id="294" r:id="rId4"/>
    <p:sldId id="311" r:id="rId5"/>
    <p:sldId id="312" r:id="rId6"/>
    <p:sldId id="314" r:id="rId7"/>
    <p:sldId id="315" r:id="rId8"/>
    <p:sldId id="292" r:id="rId9"/>
    <p:sldId id="293" r:id="rId10"/>
    <p:sldId id="316" r:id="rId11"/>
    <p:sldId id="295" r:id="rId12"/>
    <p:sldId id="278" r:id="rId13"/>
    <p:sldId id="291" r:id="rId14"/>
    <p:sldId id="276" r:id="rId15"/>
    <p:sldId id="267" r:id="rId16"/>
    <p:sldId id="282" r:id="rId17"/>
    <p:sldId id="296" r:id="rId18"/>
    <p:sldId id="298" r:id="rId19"/>
    <p:sldId id="280" r:id="rId20"/>
    <p:sldId id="284" r:id="rId21"/>
    <p:sldId id="283" r:id="rId22"/>
    <p:sldId id="308" r:id="rId23"/>
    <p:sldId id="310" r:id="rId24"/>
    <p:sldId id="299" r:id="rId25"/>
    <p:sldId id="301" r:id="rId26"/>
    <p:sldId id="300" r:id="rId27"/>
    <p:sldId id="268" r:id="rId28"/>
    <p:sldId id="302" r:id="rId29"/>
    <p:sldId id="306" r:id="rId30"/>
    <p:sldId id="271" r:id="rId31"/>
    <p:sldId id="272" r:id="rId32"/>
    <p:sldId id="303" r:id="rId33"/>
    <p:sldId id="269" r:id="rId34"/>
    <p:sldId id="304" r:id="rId35"/>
    <p:sldId id="313" r:id="rId36"/>
    <p:sldId id="277" r:id="rId37"/>
    <p:sldId id="305" r:id="rId38"/>
    <p:sldId id="270" r:id="rId39"/>
    <p:sldId id="263" r:id="rId40"/>
    <p:sldId id="262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4" autoAdjust="0"/>
    <p:restoredTop sz="92337" autoAdjust="0"/>
  </p:normalViewPr>
  <p:slideViewPr>
    <p:cSldViewPr>
      <p:cViewPr>
        <p:scale>
          <a:sx n="60" d="100"/>
          <a:sy n="60" d="100"/>
        </p:scale>
        <p:origin x="-145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88976-C7A8-4194-8B49-94C71E0CD959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4FA76-7A6C-48B0-9B8C-228D2D07F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949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4FA76-7A6C-48B0-9B8C-228D2D07FC5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4FA76-7A6C-48B0-9B8C-228D2D07FC57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87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65F5B64-FC19-430D-B482-F36745C8592E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3C6AC16-5308-4072-AABB-7C149F1AA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829761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 образования Исполнительного комитета муниципального образования г.Казани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образования Управления образования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ИКМО г. Казани по Советскому району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«Гимназия №126»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Советского района г.Казани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type="subTitle" idx="1"/>
          </p:nvPr>
        </p:nvSpPr>
        <p:spPr>
          <a:xfrm>
            <a:off x="574679" y="2708920"/>
            <a:ext cx="7992888" cy="216024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/>
              <a:t> </a:t>
            </a:r>
            <a:r>
              <a:rPr lang="ru-RU" sz="2000" b="1" dirty="0" smtClean="0"/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Публичный отчет директора муниципального бюджетного общеобразовательного учреждения «Гимназия №126» Советского района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Маклашовой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Флеры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Гансовны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2017-2018 учебный год</a:t>
            </a:r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6466762"/>
            <a:ext cx="1438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Казань, 2018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«Гимназия №126»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Советского района г.Казани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Y:\Гимназ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486" y="1556792"/>
            <a:ext cx="6477000" cy="489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04664"/>
            <a:ext cx="79208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Образовательное </a:t>
            </a:r>
            <a: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учреждение основано в 1959 </a:t>
            </a:r>
            <a:r>
              <a:rPr lang="ru-RU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году. В </a:t>
            </a:r>
            <a: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2009 году получило статус гимназии.</a:t>
            </a:r>
            <a:b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Муниципальное бюджетное общеобразовательное учреждение «Гимназия № 126»  Советского района г. Казани дает углубленную подготовку    по гуманитарным предметам, обеспечивает максимально  благоприятные условия для развития творческого потенциала ребенка, способствует овладению навыками самостоятельной работы.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913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ork\Pictures\учредительные документы\Лицензия на осуществление образовательной деятельност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57" y="775411"/>
            <a:ext cx="3947024" cy="55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ork\Pictures\учредительные документы\Лицензия на осуществление образовательной деятельности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4703"/>
            <a:ext cx="3947023" cy="55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8630" y="188640"/>
            <a:ext cx="5406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 гимназии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2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ork\Documents\Аккредитация новая-2\Аккред скан\Document_0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3917714" cy="55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work\Documents\Аккредитация новая-2\Аккред скан\Document_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64760"/>
            <a:ext cx="3917713" cy="55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137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ork\Pictures\учредительные документы\Санитарно-эпидемиологическое заключе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1427"/>
            <a:ext cx="4104456" cy="580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work\Pictures\2018-04-16\Положительное пожарное заключени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1427"/>
            <a:ext cx="4068856" cy="580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85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work\Pictures\учредительные документы\Лицензия на осуществление мед. дея-т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10" y="692695"/>
            <a:ext cx="3340090" cy="49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work\Pictures\учредительные документы\Лицензия на осуществление мед дея-ти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207" y="713485"/>
            <a:ext cx="3240360" cy="49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work\Pictures\учредительные документы\Лицензия на осуществление мед дея-т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76" y="692696"/>
            <a:ext cx="3296532" cy="49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859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3" y="332656"/>
            <a:ext cx="79928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обучающихся на 2017-2018 учебный год - 606 человек, 24 гимназических и 2 профильных класса: 10 а - универсальный, 11а – социально-гуманитарный.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классификационной категории «Школа, содействующая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здоровью, золотого уровня».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Гимназия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«Лучшая школьная столовая -2009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общеобразовательных учреждений «Большая перемена-2010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ассоциированных школ ЮНЕСКО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2011года,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финалист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конкурса «Красивая школа»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2011г,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проекта «Электронное образование в Республике Татарстан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эксперимента «Тропинки здоровья» с 2012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Общероссийского проекта «Школа цифрового века».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этапа Всероссийского конкурса «Растим патриотов России» с реализацией программы по патриотическому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воспитанию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подрастающего поколения 2013, 2014,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2015гг.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новогоднего оформления «Огни Казани» в номинации «Лучший фасад» 2016 году.</a:t>
            </a:r>
          </a:p>
        </p:txBody>
      </p:sp>
    </p:spTree>
    <p:extLst>
      <p:ext uri="{BB962C8B-B14F-4D97-AF65-F5344CB8AC3E}">
        <p14:creationId xmlns:p14="http://schemas.microsoft.com/office/powerpoint/2010/main" val="93486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17693"/>
            <a:ext cx="82089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 работают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 учителя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слайде представлены профессиональные достижения наших педагогов.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«Заслуженный учитель Республики Татарстан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общего образования Российской Федерации – 3,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 просвещения СССР –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Знаком «За заслуги в образовании» - 4,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 память 1000-летия Казани» - 3,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грамотой Министерства образования Российской Федерации – 5.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«Наш лучший директор» – 2,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Учитель-исследователь» – 1,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новый учитель»  -3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учитель информатики»-1.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конкурса  «Лучший учитель России» в рамках ПНПО -2,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этапа республиканского конкурса «Лидер года» в номинации «Женщина лидер»-1,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районного этапа и лауреат городского этапа конкурса «Учитель года» - 1,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конкурса «Учитель года»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конкурса инновационных программ и проектов – 2. </a:t>
            </a:r>
          </a:p>
          <a:p>
            <a:pPr lvl="3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работники имеют высшее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профессиональное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Имеют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ученую степень кандидата наук – 2. </a:t>
            </a:r>
          </a:p>
        </p:txBody>
      </p:sp>
    </p:spTree>
    <p:extLst>
      <p:ext uri="{BB962C8B-B14F-4D97-AF65-F5344CB8AC3E}">
        <p14:creationId xmlns:p14="http://schemas.microsoft.com/office/powerpoint/2010/main" val="402993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975497"/>
              </p:ext>
            </p:extLst>
          </p:nvPr>
        </p:nvGraphicFramePr>
        <p:xfrm>
          <a:off x="1147589" y="707504"/>
          <a:ext cx="6768752" cy="5544616"/>
        </p:xfrm>
        <a:graphic>
          <a:graphicData uri="http://schemas.openxmlformats.org/drawingml/2006/table">
            <a:tbl>
              <a:tblPr firstRow="1" firstCol="1" bandRow="1"/>
              <a:tblGrid>
                <a:gridCol w="3280395"/>
                <a:gridCol w="1974672"/>
                <a:gridCol w="1513685"/>
              </a:tblGrid>
              <a:tr h="308034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ФИО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Конкурс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Результат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8034">
                <a:tc rowSpan="2"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Районный этап конкурса "Учитель года"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Разяпова В.В.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Участие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8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Мухаметова З.Р.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3 место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4103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Всероссийский конкурс "Педагогическая копилка"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Лебедева Н.Э.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сертификат участника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3213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Международная олимпиада "Олимпиадная работа для педагогов"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Бурангулова Р.Н.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Диплом победителя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3213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Конкурс "Олимпиада работников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NewRomanPSMT"/>
                        </a:rPr>
                        <a:t>образовательных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учреждений"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effectLst/>
                          <a:latin typeface="Times New Roman"/>
                          <a:ea typeface="TimesNewRomanPSMT"/>
                        </a:rPr>
                        <a:t>Бурангулова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 Р.Н.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Times New Roman"/>
                          <a:ea typeface="TimesNewRomanPSMT"/>
                        </a:rPr>
                        <a:t>Диплом победителя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3213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Международный конкурс "Требования ФГОС в системе основного общего образования"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effectLst/>
                          <a:latin typeface="Times New Roman"/>
                          <a:ea typeface="TimesNewRomanPSMT"/>
                        </a:rPr>
                        <a:t>Пологова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 О.В.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/>
                          <a:ea typeface="TimesNewRomanPSMT"/>
                        </a:rPr>
                        <a:t>Диплом за 1 место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5616" y="245839"/>
            <a:ext cx="705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участия педагогов в конкурсах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40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854961"/>
              </p:ext>
            </p:extLst>
          </p:nvPr>
        </p:nvGraphicFramePr>
        <p:xfrm>
          <a:off x="1115616" y="2276872"/>
          <a:ext cx="7056785" cy="2088232"/>
        </p:xfrm>
        <a:graphic>
          <a:graphicData uri="http://schemas.openxmlformats.org/drawingml/2006/table">
            <a:tbl>
              <a:tblPr firstRow="1" firstCol="1" bandRow="1"/>
              <a:tblGrid>
                <a:gridCol w="2448272"/>
                <a:gridCol w="1584176"/>
                <a:gridCol w="1501137"/>
                <a:gridCol w="1523200"/>
              </a:tblGrid>
              <a:tr h="1044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Квалификационная категория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2015-2016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71600" y="476672"/>
            <a:ext cx="706174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 качественного состава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</a:t>
            </a:r>
            <a:endParaRPr kumimoji="0" lang="ru-RU" altLang="ru-RU" sz="40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56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763906"/>
              </p:ext>
            </p:extLst>
          </p:nvPr>
        </p:nvGraphicFramePr>
        <p:xfrm>
          <a:off x="179512" y="692696"/>
          <a:ext cx="8280920" cy="6065520"/>
        </p:xfrm>
        <a:graphic>
          <a:graphicData uri="http://schemas.openxmlformats.org/drawingml/2006/table">
            <a:tbl>
              <a:tblPr/>
              <a:tblGrid>
                <a:gridCol w="360040"/>
                <a:gridCol w="5485316"/>
                <a:gridCol w="1043813"/>
                <a:gridCol w="1391751"/>
              </a:tblGrid>
              <a:tr h="20951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Уровень 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855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Семинар-стажировка «Методика формирования планируемых результатов по предмету «Физическая культура» в условиях реализации ФГОС ОО»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13.02.2017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Семинар-стажировка «Системно-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деятельностный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подход в организации внеурочной деятельности обучающихся»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27.03.2017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Семинар-стажировка «Инновационные подходы в преподавании русского языка и литературы в условиях ФГОС»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19-20.06.2017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855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Семинар-стажировка «Инновационные подходы к выбору образовательных технологий, эффективных методов преподавания, проведению диагностики уровня владения татарским языком»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13.10.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 «Особенности преподавания истории и обществознания в контексте введения историко-культурного стандарта»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24-26.11.2017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855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Семинар-стажировка «Педагогическая деятельность учителя русского языка и литературы в развивающей среде образовательной организации»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7-10.12.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037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 «Проектная деятельность в работе учителя истории и обществознания»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latin typeface="Times New Roman" pitchFamily="18" charset="0"/>
                          <a:cs typeface="Times New Roman" pitchFamily="18" charset="0"/>
                        </a:rPr>
                        <a:t>городской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8.12.2017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03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 dirty="0" smtClean="0"/>
                        <a:t>.</a:t>
                      </a:r>
                      <a:endParaRPr lang="ru-RU" sz="2000" dirty="0"/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руководителей образовательных организаций города Казани «Актуальные аспекты управленческой деятельности руководителя образовательной организации в условиях изменений»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городской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09.02.2018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431" marR="424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04056"/>
          </a:xfrm>
        </p:spPr>
        <p:txBody>
          <a:bodyPr>
            <a:noAutofit/>
          </a:bodyPr>
          <a:lstStyle/>
          <a:p>
            <a:pPr lvl="0" algn="ctr"/>
            <a: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азвитие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ресурсное обеспечение инновационной деятельности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ork\Downloads\программа развит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 t="281" b="-281"/>
          <a:stretch/>
        </p:blipFill>
        <p:spPr bwMode="auto">
          <a:xfrm>
            <a:off x="2411759" y="332656"/>
            <a:ext cx="418030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17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12776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«Гражданско-патриотическое воспитание и образование. Музей как средство формирования гражданских компетенций»;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«Рефлексивный подход к организации профессионально-личностного саморазвития учителя в общеобразовательном учреждении в условиях внедрения профессионального стандарта педагога».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Реализуются инновационные программы: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«Рефлексивный подход к организации профессионально-личностного саморазвития учителя в общеобразовательном учреждении в условиях внедрения профессионального стандарта педагога».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psf\Home\Pictures\педсовет 29.12.2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226" y="4282562"/>
            <a:ext cx="3596750" cy="2233442"/>
          </a:xfrm>
          <a:prstGeom prst="rect">
            <a:avLst/>
          </a:prstGeom>
          <a:noFill/>
        </p:spPr>
      </p:pic>
      <p:pic>
        <p:nvPicPr>
          <p:cNvPr id="1027" name="Picture 3" descr="\\psf\Home\Pictures\педсовет 29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158" y="4306296"/>
            <a:ext cx="3417157" cy="2209708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158" y="1591478"/>
            <a:ext cx="3417157" cy="25628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6" y="1556792"/>
            <a:ext cx="3596750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237626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	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Музей-комплекс МБОУ «Гимназия №126» основан 23 февраля 1967 года директором школы Антониной Степановной Бавыкиной, завучем Петром Тимофеевичем Власовым, учителем истории Владимиром Дмитриевичем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Фефеловым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также многими другими преподавателями и родителями учеников, которые сами были фронтовиками, и потому музейные стенды быстро заполнились документами, фотографиями, подлинными атрибутами военных времен.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Гражданско-патриотическое воспитание и образование. Музей как средство формирования гражданских компетенций»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work\Documents\GSP1RMCPRVO\2014год\Срочные письма\Отдел образования Советского района г.Казани МБОУДОД  ЦДТ МИКРОРАЙОНА тАНКОДРОМ\Ветераны\PC310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3772205"/>
            <a:ext cx="2496277" cy="1872208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COMP2\Desktop\19.01.2015\DSCF16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4309304"/>
            <a:ext cx="2232248" cy="2204864"/>
          </a:xfrm>
          <a:prstGeom prst="rect">
            <a:avLst/>
          </a:prstGeom>
          <a:noFill/>
          <a:ln w="254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5" name="Рисунок 4" descr="P728037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772205"/>
            <a:ext cx="2304256" cy="2204864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Музей-комплекс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гимназии - победитель республиканского этапа Всероссийского конкурса «Растим патриотов России», победитель республиканской патриотической акции «Гордимся вами, защитники Отечества», победитель городского смотра-конкурса школьных музеев, лауреат Всероссийского смотра-конкурса музеев, Победитель районного конкурса этнографических школьных музеев, победитель районного конкурса школьных историко-патриотических музеев, награжден многими дипломами, грамотами и благодарственными письмами.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68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980728"/>
            <a:ext cx="8712968" cy="5376672"/>
          </a:xfrm>
        </p:spPr>
        <p:txBody>
          <a:bodyPr>
            <a:noAutofit/>
          </a:bodyPr>
          <a:lstStyle/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и проведение школьного этапа всероссийских олимпиад школьников;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научно-практической конференции;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учащихся к предметным олимпиадам различного уровня;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в разнообразных международных, всероссийских, республиканских, городских и районных конкурсных проектах;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научная работа с учащимися средней и старшей ступени, проявляющими интерес к научно-исследовательской деятельности;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специализированных курсов и кружков по предметам;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внеклассная работа по предметам как одна из форм углубленного изучения предметов;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условий для применения знаний одаренными детьми в различных областях.</a:t>
            </a:r>
          </a:p>
          <a:p>
            <a:pPr marL="109728" indent="0" algn="just">
              <a:spcBef>
                <a:spcPts val="0"/>
              </a:spcBef>
              <a:buNone/>
            </a:pP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мониторинге одаренных детей через </a:t>
            </a: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			Министерства 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науки РФ  в </a:t>
            </a: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ходе осуществления 		информационно-аналитическая система поддержки 			взаимодействия 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ВУЗов </a:t>
            </a: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общеобразовательными 				организациями 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направлении развития 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творческих </a:t>
            </a: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способностей 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одаренных </a:t>
            </a:r>
            <a:r>
              <a:rPr lang="ru-RU" sz="1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и 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профориентации. </a:t>
            </a:r>
          </a:p>
          <a:p>
            <a:pPr algn="just"/>
            <a:endParaRPr lang="ru-RU" sz="195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85010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программе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дети»</a:t>
            </a:r>
          </a:p>
        </p:txBody>
      </p:sp>
    </p:spTree>
    <p:extLst>
      <p:ext uri="{BB962C8B-B14F-4D97-AF65-F5344CB8AC3E}">
        <p14:creationId xmlns:p14="http://schemas.microsoft.com/office/powerpoint/2010/main" val="157763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1623" y="908720"/>
            <a:ext cx="9144000" cy="5877272"/>
          </a:xfrm>
        </p:spPr>
        <p:txBody>
          <a:bodyPr>
            <a:noAutofit/>
          </a:bodyPr>
          <a:lstStyle/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ГАОУ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ДПО «Институт развития образования Республики Татарстан».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ФГАУОУВО «Казанский (Приволжский) федеральный университет» (педагогическая практика студентов, Олимпиады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WINKIND)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высшего образования «Академия социального образования». 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ФГБОУ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ВПО «Казанский национально-исследовательский технический университет им. А.Н. Туполева - КАИ» (договор).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ЦДО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«Отличник» (г. Екатеринбург)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конкурсно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олимпиадное движение)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АНОО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 ЦС РФ Казанский кооперативный институт Российского университета кооперации г. Казани по направлению «Создание системы профориентации учащихся школы с участием работодателей, партнеров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Института для формирования у учащихся профессионального самоопределения в рамках Концепции модернизации российского образования» (договор). </a:t>
            </a:r>
          </a:p>
          <a:p>
            <a:pPr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высшего образования «Казанский инновационный университет им. В.Г.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Тимирясова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lvl="7"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Таттелеком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 (реализация интеллектуальных, гражданско-патриотических, спортивно-оздоровительных  проектов),</a:t>
            </a:r>
          </a:p>
          <a:p>
            <a:pPr lvl="7"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ГАУ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«Олимпиадный центр».</a:t>
            </a:r>
          </a:p>
          <a:p>
            <a:pPr lvl="7" algn="just">
              <a:buClrTx/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«Академия творческой молодежи Республики Татарстан»(реализация  республиканского проекта «Кадровый резерв»)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072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гимназии выработана система взаимодействия с различными организациями: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28701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 для футбольной команды гимназии от «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Таттелекома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\\psf\Home\Pictures\таттелеко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515018"/>
            <a:ext cx="3672408" cy="2592288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01" y="4221087"/>
            <a:ext cx="3960439" cy="26443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02" y="1449011"/>
            <a:ext cx="3960439" cy="2676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69" y="4221086"/>
            <a:ext cx="3682387" cy="264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7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28701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Интеллектуальная игра «Лобачевский Н.И.», организованная ПАО «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Таттелеком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429000"/>
            <a:ext cx="4176464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03490"/>
            <a:ext cx="3888432" cy="324774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8"/>
            <a:ext cx="4352032" cy="32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0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just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Участие в Интернет - тестированиях, проводимых ВУЗами, ФИПИ и Российским образованием в режиме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On-Line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 indent="-45720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Проведение тренировочных ЕГЭ и ОГЭ по материалам Московского института образования (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статград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) по математике, русскому языку;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 indent="-45720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Управление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Роспотребнадзора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 по Республике Татарстан (Татарстан) по реализации республиканского проекта «Содействие повышению уровня финансовой грамотности населения и развитию финансового образования в Российской Федерации»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реализуется: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542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Для Ф.Г\Финансовые бои\P3180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888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предмету «ОБЖ» в МБОУ «Лицей №110»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района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 (договор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автономное профессиональное образовательное учреждение «Казанский педагогический колледж» (договор, приказ МКУ «УО ИКМО города Казани» №614 от 10.10.2012.) по направлению «Формирование профессиональных компетенций учителя по использованию здоровье сберегающих технологий в начальной школе» (реализация городской целевой  экспериментальной программы «Тропинки здоровья»).</a:t>
            </a:r>
          </a:p>
          <a:p>
            <a:pPr lvl="6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№352 комбинированного вида», по преемственности на этапе подготовки к школе (договор).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реализации образовательной программы ОУ</a:t>
            </a:r>
          </a:p>
        </p:txBody>
      </p:sp>
    </p:spTree>
    <p:extLst>
      <p:ext uri="{BB962C8B-B14F-4D97-AF65-F5344CB8AC3E}">
        <p14:creationId xmlns:p14="http://schemas.microsoft.com/office/powerpoint/2010/main" val="62535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детского творчества Танкодром» (договор),  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 «Городской детский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биологический центр» (договор),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 «Детская музыкальная школа №19» Советского района г. Казани (договор)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«Центральная специализированная детско-юношеская шахматная школа олимпийского резерва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имени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Р.Г.Нежметдинова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Министерства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делам молодежи и спорту РТ.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реализации дополнительного образования совместно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с: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06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075240" cy="4525963"/>
          </a:xfrm>
        </p:spPr>
        <p:txBody>
          <a:bodyPr/>
          <a:lstStyle/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Контрольно-пропускной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«Казань – аэропорт».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 – пограничников. 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Совета ветеранов-пенсионеров войны, труда, Вооруженных Сил и правоохранительных органов Советского района г. Казани.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ветеранов- педагогов гимназии 126.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реализации инновационной программы по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гражданско-патриотическому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воспитанию </a:t>
            </a:r>
          </a:p>
        </p:txBody>
      </p:sp>
    </p:spTree>
    <p:extLst>
      <p:ext uri="{BB962C8B-B14F-4D97-AF65-F5344CB8AC3E}">
        <p14:creationId xmlns:p14="http://schemas.microsoft.com/office/powerpoint/2010/main" val="3722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07288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всегда рядом!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F:\IMG_20161210_1343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33" y="1196752"/>
            <a:ext cx="4032751" cy="302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psf\Home\Pictures\ветераны педагоги гимназии.jpg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96752"/>
            <a:ext cx="4229708" cy="302456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598" y="3392083"/>
            <a:ext cx="345638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075240" cy="4525963"/>
          </a:xfrm>
        </p:spPr>
        <p:txBody>
          <a:bodyPr/>
          <a:lstStyle/>
          <a:p>
            <a:pPr marL="109728" indent="0">
              <a:buNone/>
            </a:pPr>
            <a:endParaRPr lang="ru-RU" dirty="0" smtClean="0"/>
          </a:p>
          <a:p>
            <a:pPr algn="just">
              <a:buClrTx/>
              <a:buSzPct val="100000"/>
              <a:buFont typeface="Arial" panose="020B0604020202020204" pitchFamily="34" charset="0"/>
              <a:buChar char="•"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учреждение молодежной политики города Казани «Комплексный центр социального обслуживания детей и молодежи «Доверие»» (договор). Работа «Школьной службы примирения» гимназии отмечена Почетной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грамотой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кубком.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разработки и реализации городского проекта «Школьные службы примирения» </a:t>
            </a:r>
          </a:p>
        </p:txBody>
      </p:sp>
    </p:spTree>
    <p:extLst>
      <p:ext uri="{BB962C8B-B14F-4D97-AF65-F5344CB8AC3E}">
        <p14:creationId xmlns:p14="http://schemas.microsoft.com/office/powerpoint/2010/main" val="23744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«Школьная служба примирения»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1" y="1196752"/>
            <a:ext cx="4682084" cy="25339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820461"/>
            <a:ext cx="4670152" cy="262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8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24744"/>
            <a:ext cx="8136904" cy="496855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Кружки, детские объединения  для обучающихся, функционирующих на базе  учреждения, - 37, в том числе организованных при содействии и участии учреждений  дополнительного образования детей, - 15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«Горизонты здоровья»,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Семьеведение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 «Анализ текста», «Занимательный русский язык», «Английский  с удовольствием», «Юный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программист», «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Юный инспектор движения», «Правоохранительный отряд», «Декор», «Фитнес-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денс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 «Баскетбол», «Футбол»,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 «Народные промыслы. Валяние», «Музыка без границ», «Поиск», «Шахматы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странам и континентам», «Увлекательный русский язык», «Умелые ручки». На базе гимназии работают 11 кружков от городского эколого-биологического центра, 2 –  ЦДТ «Танкодром», работают филиал музыкальной школы №19 и школа раннего развития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предшкольная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подготовка)  «Конек-горбунок».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			</a:t>
            </a: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В гимназии функционируют 13 детских объединений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«Совет 		старшеклассников», «Школьная служба примирения», 			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 футбольная команда, баскетбольная команда, 		студия «Дивертисмент», группа «Поиск»,  экологическая 		агитбригада, шахматная команда, детский хор., танцевальная 		группа «Фитнес-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денс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 правоохранительный отряд.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44624"/>
            <a:ext cx="871296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дополнительного образования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196752"/>
            <a:ext cx="8352928" cy="511602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tt-R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гимназии 23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учебных кабинета, мастерские (швейное и кухонное современное оборудование, станки, интерактивное оборудование), полностью оснащенных для организации учебно-воспитательного процесса. Гимназия располагает 3 компьютерными классами с интерактивными досками и 26 моноблоками. Имеется актовый зал на 200 посадочных мест, спортивный зал (капремонт 2013г), спортивная площадка (мини-футбол, гимнастические комплексы, установлены в 2015г), лыжная база обеспечена на 100% (2013-2015гг) столовая (косметический ремонт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2014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2016г, (оснащение 100%),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		лицензированный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медицинский кабинет,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	стоматологический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кабинет, библиотека. Все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педагоги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обеспечены персональными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	ноутбуками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92696"/>
            <a:ext cx="832676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Материальная база</a:t>
            </a:r>
            <a:r>
              <a:rPr lang="tt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учреждения, состояние, использование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году переоборудован кабинет психологии (мебель, оснащение интерактивным оборудованием). Переоснащены школьные раздевалки. Для начальной школы приобретены индивидуальные шкафчики для раздевания.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2016-2017 учебном году приобретено 7 интерактивных досок, 9 проекторов, 24 моноблока, 36 ноутбуков (мобильный класс с 16 ноутбуками и 20 ноутбуками), 3 принтера, один 3D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Заменена школьная мебель в  кабинетах, музее, столовой.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 приобретено 2 интерактивных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стола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актовый зал оснащен новым звуковым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оборудованием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мебелью, 15 комплектов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организации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Материальная база учреждения, состояние, использование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1456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76001"/>
            <a:ext cx="3348371" cy="4464496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8798"/>
            <a:ext cx="4872541" cy="3654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4077416"/>
            <a:ext cx="2769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Альпийская горка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7033" y="1484784"/>
            <a:ext cx="2653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хвойных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 100% качество во 2-11классах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49,5% -2015г, 53,01% - 2016г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50,97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- 2017г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Выпускники награждаются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медалями «За особые успехи в учении» (за 3 года).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2015г-1(6,3%); 2016г-5(13,5%); 2017г-3(11,5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</a:p>
          <a:p>
            <a:pPr marL="109728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Динамика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победителей и призеров предметных олимпиад, конкурсов муниципального, республиканского,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уровней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направлениям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работы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3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г., 4 – 2017г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109728" indent="0" algn="just">
              <a:buNone/>
            </a:pPr>
            <a:r>
              <a:rPr lang="ru-RU" sz="2800" b="1" dirty="0" smtClean="0">
                <a:latin typeface="Times New Roman"/>
                <a:ea typeface="Times New Roman"/>
              </a:rPr>
              <a:t>		В </a:t>
            </a:r>
            <a:r>
              <a:rPr lang="ru-RU" sz="2800" b="1" dirty="0">
                <a:latin typeface="Times New Roman"/>
                <a:ea typeface="Times New Roman"/>
              </a:rPr>
              <a:t>этом учебном году у нас 1 победитель </a:t>
            </a:r>
            <a:r>
              <a:rPr lang="ru-RU" sz="2800" b="1" dirty="0" smtClean="0">
                <a:latin typeface="Times New Roman"/>
                <a:ea typeface="Times New Roman"/>
              </a:rPr>
              <a:t>		муниципального </a:t>
            </a:r>
            <a:r>
              <a:rPr lang="ru-RU" sz="2800" b="1" dirty="0">
                <a:latin typeface="Times New Roman"/>
                <a:ea typeface="Times New Roman"/>
              </a:rPr>
              <a:t>этапа Всероссийской </a:t>
            </a:r>
            <a:r>
              <a:rPr lang="ru-RU" sz="2800" b="1" dirty="0" smtClean="0">
                <a:latin typeface="Times New Roman"/>
                <a:ea typeface="Times New Roman"/>
              </a:rPr>
              <a:t>			олимпиады </a:t>
            </a:r>
            <a:r>
              <a:rPr lang="ru-RU" sz="2800" b="1" dirty="0">
                <a:latin typeface="Times New Roman"/>
                <a:ea typeface="Times New Roman"/>
              </a:rPr>
              <a:t>школьников и 8 призеров, а в </a:t>
            </a:r>
            <a:r>
              <a:rPr lang="ru-RU" sz="2800" b="1" dirty="0" smtClean="0">
                <a:latin typeface="Times New Roman"/>
                <a:ea typeface="Times New Roman"/>
              </a:rPr>
              <a:t>		заключительном </a:t>
            </a:r>
            <a:r>
              <a:rPr lang="ru-RU" sz="2800" b="1" dirty="0">
                <a:latin typeface="Times New Roman"/>
                <a:ea typeface="Times New Roman"/>
              </a:rPr>
              <a:t>этапе на республиканском </a:t>
            </a:r>
            <a:r>
              <a:rPr lang="ru-RU" sz="2800" b="1" dirty="0" smtClean="0">
                <a:latin typeface="Times New Roman"/>
                <a:ea typeface="Times New Roman"/>
              </a:rPr>
              <a:t>		уровне </a:t>
            </a:r>
            <a:r>
              <a:rPr lang="ru-RU" sz="2800" b="1" dirty="0">
                <a:latin typeface="Times New Roman"/>
                <a:ea typeface="Times New Roman"/>
              </a:rPr>
              <a:t>- 5 призеров.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знаний и успеваемости учащихся </a:t>
            </a:r>
          </a:p>
        </p:txBody>
      </p:sp>
    </p:spTree>
    <p:extLst>
      <p:ext uri="{BB962C8B-B14F-4D97-AF65-F5344CB8AC3E}">
        <p14:creationId xmlns:p14="http://schemas.microsoft.com/office/powerpoint/2010/main" val="193557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121926"/>
              </p:ext>
            </p:extLst>
          </p:nvPr>
        </p:nvGraphicFramePr>
        <p:xfrm>
          <a:off x="467544" y="1268760"/>
          <a:ext cx="7920880" cy="4802068"/>
        </p:xfrm>
        <a:graphic>
          <a:graphicData uri="http://schemas.openxmlformats.org/drawingml/2006/table">
            <a:tbl>
              <a:tblPr/>
              <a:tblGrid>
                <a:gridCol w="2448272"/>
                <a:gridCol w="1656184"/>
                <a:gridCol w="864096"/>
                <a:gridCol w="1224136"/>
                <a:gridCol w="1728192"/>
              </a:tblGrid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Всероссийской олимпиады по экологии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Камашева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Республиканской олимпиады по математике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Гимранов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Пологова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О.В.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048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этап Всероссийской олимпиады по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Наживина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0484">
                <a:tc v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Ханова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1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 РОШ по английскому языку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Силантьев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Качаева З.Р.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Силантьева Э.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5б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Мухаметова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З.Р.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Абраров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М.-А.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Качаева З.Р.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 РОШ по экологии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Наживина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8б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А.П.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 РОШ по математике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Токранов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Пологова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О.В.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87624" y="287380"/>
            <a:ext cx="66222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Результаты Всероссийской олимпиады 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школьников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640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28215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количества призовых мест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7173735"/>
              </p:ext>
            </p:extLst>
          </p:nvPr>
        </p:nvGraphicFramePr>
        <p:xfrm>
          <a:off x="899592" y="1196752"/>
          <a:ext cx="7560841" cy="4737098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989952"/>
                <a:gridCol w="999861"/>
                <a:gridCol w="920068"/>
                <a:gridCol w="1038130"/>
                <a:gridCol w="1039758"/>
                <a:gridCol w="1573072"/>
              </a:tblGrid>
              <a:tr h="7200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Уровень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2013-2014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2014-2015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2015-2016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2016-2017/очно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предварительно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2017-2018/очно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0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Международный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 /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 /	1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0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Всероссийский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133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102 /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 /	3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0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Республиканский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 / 65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 /	33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0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Городской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 / 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 /	35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0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Районный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 / 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 /	20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268 / 134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 /	92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20278"/>
              </p:ext>
            </p:extLst>
          </p:nvPr>
        </p:nvGraphicFramePr>
        <p:xfrm>
          <a:off x="539553" y="836712"/>
          <a:ext cx="7992888" cy="5750050"/>
        </p:xfrm>
        <a:graphic>
          <a:graphicData uri="http://schemas.openxmlformats.org/drawingml/2006/table">
            <a:tbl>
              <a:tblPr firstRow="1" firstCol="1" bandRow="1"/>
              <a:tblGrid>
                <a:gridCol w="792087"/>
                <a:gridCol w="3254644"/>
                <a:gridCol w="822649"/>
                <a:gridCol w="1553103"/>
                <a:gridCol w="1570405"/>
              </a:tblGrid>
              <a:tr h="4903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открытых олимпиад, конкурсов, соревнований</a:t>
                      </a:r>
                    </a:p>
                  </a:txBody>
                  <a:tcPr marL="55164" marR="551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</a:t>
                      </a:r>
                    </a:p>
                  </a:txBody>
                  <a:tcPr marL="55164" marR="551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участника</a:t>
                      </a:r>
                    </a:p>
                  </a:txBody>
                  <a:tcPr marL="55164" marR="551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</a:p>
                  </a:txBody>
                  <a:tcPr marL="55164" marR="551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14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конкурс команд школьников 1-5 классов «Одна команда»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2а класс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14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экологический конкурс  «2016 год – год заповедников в России»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родный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2А класс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 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14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Февраль, декабрь 2017г.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Открытый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чемпионат «Молодые профессионалы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</a:t>
                      </a: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WorldSkills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Russia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Республики Татарстан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канский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Хайруллина </a:t>
                      </a: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Ралина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Артемьева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Енькова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Настя,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Анисимова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Люба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1,3степени, медали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</a:t>
                      </a: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14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Конкурс  видеороликов в рамках городского конкурса «Классный марафон»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5А класс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призеры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91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Интеллектуальный </a:t>
                      </a:r>
                      <a:r>
                        <a:rPr lang="ru-RU" sz="12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марафон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5А класс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Победители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Республиканский конкурс «Аксаковские чтения»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Республиканский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Артемьева Татьяна, 9Б класс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77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Конкурс «Гаичка – птица 2017 год»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Команда 8б класса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14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Городской экологический фестиваль «Солнечный мост»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Кадирова Аделя, 5Б класс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лауреат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356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Ломоносовские чтения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Филиппова Алина, 8Б класс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766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Ломоносовские чтения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Камашева Анна, 8Б класс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240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4" marR="55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Ломоносовские </a:t>
                      </a:r>
                      <a:r>
                        <a:rPr lang="ru-RU" sz="12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чтения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городской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Мухаметзянова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Диана, 8Б класс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Победитель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186467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 воспитательной работы </a:t>
            </a:r>
          </a:p>
        </p:txBody>
      </p:sp>
    </p:spTree>
    <p:extLst>
      <p:ext uri="{BB962C8B-B14F-4D97-AF65-F5344CB8AC3E}">
        <p14:creationId xmlns:p14="http://schemas.microsoft.com/office/powerpoint/2010/main" val="244416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\\psf\Home\Pictures\чистопол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79" y="3213378"/>
            <a:ext cx="3240360" cy="324036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ТИМТтт</a:t>
            </a:r>
            <a:endParaRPr lang="ru-RU" dirty="0"/>
          </a:p>
        </p:txBody>
      </p:sp>
      <p:pic>
        <p:nvPicPr>
          <p:cNvPr id="4098" name="Picture 2" descr="\\psf\Home\Pictures\коллектив 2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8" y="402"/>
            <a:ext cx="4283968" cy="3212976"/>
          </a:xfrm>
          <a:prstGeom prst="rect">
            <a:avLst/>
          </a:prstGeom>
          <a:noFill/>
        </p:spPr>
      </p:pic>
      <p:pic>
        <p:nvPicPr>
          <p:cNvPr id="4099" name="Picture 3" descr="\\psf\Home\Pictures\звездопад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998300" y="4174016"/>
            <a:ext cx="4059943" cy="2283718"/>
          </a:xfrm>
          <a:prstGeom prst="rect">
            <a:avLst/>
          </a:prstGeom>
          <a:noFill/>
        </p:spPr>
      </p:pic>
      <p:pic>
        <p:nvPicPr>
          <p:cNvPr id="7" name="Picture 3" descr="\\psf\Home\Pictures\елабуг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9386" y="908720"/>
            <a:ext cx="4480497" cy="2520280"/>
          </a:xfrm>
          <a:prstGeom prst="rect">
            <a:avLst/>
          </a:prstGeom>
          <a:noFill/>
        </p:spPr>
      </p:pic>
      <p:pic>
        <p:nvPicPr>
          <p:cNvPr id="8" name="Picture 2" descr="\\psf\Home\Pictures\новый го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2348880"/>
            <a:ext cx="3744416" cy="280831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292080" y="81498"/>
            <a:ext cx="2794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Тимбилдинг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Школа_монтаж_2"/>
          <p:cNvPicPr/>
          <p:nvPr/>
        </p:nvPicPr>
        <p:blipFill>
          <a:blip r:embed="rId2" cstate="print"/>
          <a:srcRect b="8357"/>
          <a:stretch>
            <a:fillRect/>
          </a:stretch>
        </p:blipFill>
        <p:spPr bwMode="auto">
          <a:xfrm>
            <a:off x="785786" y="714356"/>
            <a:ext cx="7587308" cy="5786478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99992" y="3573016"/>
            <a:ext cx="3600400" cy="201911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Маклашова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Ф.Г.</a:t>
            </a:r>
          </a:p>
          <a:p>
            <a:pPr algn="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8(987)2964840</a:t>
            </a:r>
          </a:p>
          <a:p>
            <a:pPr algn="r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fgm@live.ru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17144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2309</TotalTime>
  <Words>1470</Words>
  <Application>Microsoft Office PowerPoint</Application>
  <PresentationFormat>Экран (4:3)</PresentationFormat>
  <Paragraphs>350</Paragraphs>
  <Slides>40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Открытая</vt:lpstr>
      <vt:lpstr>Управление  образования Исполнительного комитета муниципального образования г.Казани Отдел образования Управления образования ИКМО г. Казани по Советскому району Муниципальное бюджетное общеобразовательное учреждение «Гимназия №126» Советского района г.Казани</vt:lpstr>
      <vt:lpstr>Муниципальное бюджетное общеобразовательное учреждение «Гимназия №126» Советского района г.Казани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и ресурсное обеспечение инновационной деятельности  </vt:lpstr>
      <vt:lpstr>Презентация PowerPoint</vt:lpstr>
      <vt:lpstr>Реализуются инновационные программы: </vt:lpstr>
      <vt:lpstr>«Рефлексивный подход к организации профессионально-личностного саморазвития учителя в общеобразовательном учреждении в условиях внедрения профессионального стандарта педагога».</vt:lpstr>
      <vt:lpstr>«Гражданско-патриотическое воспитание и образование. Музей как средство формирования гражданских компетенций»</vt:lpstr>
      <vt:lpstr> Музей-комплекс гимназии - победитель республиканского этапа Всероссийского конкурса «Растим патриотов России», победитель республиканской патриотической акции «Гордимся вами, защитники Отечества», победитель городского смотра-конкурса школьных музеев, лауреат Всероссийского смотра-конкурса музеев, Победитель районного конкурса этнографических школьных музеев, победитель районного конкурса школьных историко-патриотических музеев, награжден многими дипломами, грамотами и благодарственными письмами.</vt:lpstr>
      <vt:lpstr>Работа по программе «Одаренные дети»</vt:lpstr>
      <vt:lpstr>В гимназии выработана система взаимодействия с различными организациями: </vt:lpstr>
      <vt:lpstr>Мастер-класс для футбольной команды гимназии от «Таттелекома» </vt:lpstr>
      <vt:lpstr>Интеллектуальная игра «Лобачевский Н.И.», организованная ПАО «Таттелеком» </vt:lpstr>
      <vt:lpstr>В том числе реализуется:</vt:lpstr>
      <vt:lpstr>Презентация PowerPoint</vt:lpstr>
      <vt:lpstr>Сетевая форма реализации образовательной программы ОУ</vt:lpstr>
      <vt:lpstr>Сетевая форма реализации дополнительного образования совместно с:</vt:lpstr>
      <vt:lpstr>Сетевая форма реализации инновационной программы по гражданско-патриотическому воспитанию </vt:lpstr>
      <vt:lpstr>Ветераны всегда рядом!</vt:lpstr>
      <vt:lpstr>Сетевая форма разработки и реализации городского проекта «Школьные службы примирения» </vt:lpstr>
      <vt:lpstr>«Школьная служба примирения»</vt:lpstr>
      <vt:lpstr>Система дополнительного образования</vt:lpstr>
      <vt:lpstr>Материальная база учреждения, состояние, использование </vt:lpstr>
      <vt:lpstr>Материальная база учреждения, состояние, использование</vt:lpstr>
      <vt:lpstr>Презентация PowerPoint</vt:lpstr>
      <vt:lpstr>Показатели качества знаний и успеваемости учащихся </vt:lpstr>
      <vt:lpstr>Презентация PowerPoint</vt:lpstr>
      <vt:lpstr>Изменение количества призовых мест </vt:lpstr>
      <vt:lpstr>Презентация PowerPoint</vt:lpstr>
      <vt:lpstr> ТИМТтт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развивающей образовательной среды – ресурс эффективного управления образовательной организацией в условиях изменений</dc:title>
  <dc:creator>user</dc:creator>
  <cp:lastModifiedBy>work</cp:lastModifiedBy>
  <cp:revision>125</cp:revision>
  <dcterms:created xsi:type="dcterms:W3CDTF">2018-01-08T21:53:11Z</dcterms:created>
  <dcterms:modified xsi:type="dcterms:W3CDTF">2018-04-16T11:22:21Z</dcterms:modified>
</cp:coreProperties>
</file>